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8"/>
  </p:handoutMasterIdLst>
  <p:sldIdLst>
    <p:sldId id="256" r:id="rId3"/>
    <p:sldId id="286" r:id="rId4"/>
    <p:sldId id="289" r:id="rId5"/>
    <p:sldId id="259" r:id="rId6"/>
    <p:sldId id="290" r:id="rId7"/>
    <p:sldId id="287" r:id="rId8"/>
    <p:sldId id="257" r:id="rId9"/>
    <p:sldId id="260" r:id="rId10"/>
    <p:sldId id="294" r:id="rId11"/>
    <p:sldId id="292" r:id="rId12"/>
    <p:sldId id="293" r:id="rId13"/>
    <p:sldId id="291" r:id="rId14"/>
    <p:sldId id="262" r:id="rId15"/>
    <p:sldId id="263" r:id="rId16"/>
    <p:sldId id="277" r:id="rId17"/>
    <p:sldId id="278" r:id="rId18"/>
    <p:sldId id="281" r:id="rId19"/>
    <p:sldId id="280" r:id="rId20"/>
    <p:sldId id="279" r:id="rId21"/>
    <p:sldId id="282" r:id="rId22"/>
    <p:sldId id="283" r:id="rId23"/>
    <p:sldId id="288" r:id="rId24"/>
    <p:sldId id="284" r:id="rId25"/>
    <p:sldId id="266" r:id="rId26"/>
    <p:sldId id="276" r:id="rId27"/>
  </p:sldIdLst>
  <p:sldSz cx="12192000" cy="6858000"/>
  <p:notesSz cx="6858000" cy="9296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38A42-E7B4-4440-A2B1-19897ACE3AE9}" type="doc">
      <dgm:prSet loTypeId="urn:microsoft.com/office/officeart/2005/8/layout/matrix1" loCatId="matrix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053DFB22-9F6A-4805-A0C8-59C302DA023F}">
      <dgm:prSet phldrT="[Texto]"/>
      <dgm:spPr/>
      <dgm:t>
        <a:bodyPr/>
        <a:lstStyle/>
        <a:p>
          <a:r>
            <a:rPr lang="pt-BR" dirty="0"/>
            <a:t>Importância da educação para a mobilidade segura desde a educação infantil</a:t>
          </a:r>
          <a:endParaRPr lang="fr-FR" dirty="0"/>
        </a:p>
      </dgm:t>
    </dgm:pt>
    <dgm:pt modelId="{5013AC15-8BD5-4FBE-87AF-446FB3825FD9}" type="parTrans" cxnId="{AE9CC79C-9E48-4DFE-91B1-35494C15DA36}">
      <dgm:prSet/>
      <dgm:spPr/>
      <dgm:t>
        <a:bodyPr/>
        <a:lstStyle/>
        <a:p>
          <a:endParaRPr lang="fr-FR"/>
        </a:p>
      </dgm:t>
    </dgm:pt>
    <dgm:pt modelId="{FD09FAE9-9D81-49DC-A5B9-18D4929F1407}" type="sibTrans" cxnId="{AE9CC79C-9E48-4DFE-91B1-35494C15DA36}">
      <dgm:prSet/>
      <dgm:spPr/>
      <dgm:t>
        <a:bodyPr/>
        <a:lstStyle/>
        <a:p>
          <a:endParaRPr lang="fr-FR"/>
        </a:p>
      </dgm:t>
    </dgm:pt>
    <dgm:pt modelId="{0196023E-4160-4116-9428-833F115C19AF}">
      <dgm:prSet phldrT="[Texto]"/>
      <dgm:spPr/>
      <dgm:t>
        <a:bodyPr/>
        <a:lstStyle/>
        <a:p>
          <a:r>
            <a:rPr lang="pt-BR" noProof="0" dirty="0"/>
            <a:t>Conhecimento da realidade</a:t>
          </a:r>
        </a:p>
      </dgm:t>
    </dgm:pt>
    <dgm:pt modelId="{7EC24368-5455-458A-9C04-4DCF984B7AFA}" type="parTrans" cxnId="{5B9A7EAB-1078-46DD-84A0-3C0956901B59}">
      <dgm:prSet/>
      <dgm:spPr/>
      <dgm:t>
        <a:bodyPr/>
        <a:lstStyle/>
        <a:p>
          <a:endParaRPr lang="fr-FR"/>
        </a:p>
      </dgm:t>
    </dgm:pt>
    <dgm:pt modelId="{857079A3-B6B9-48D9-87D7-9E87B4EDD4AD}" type="sibTrans" cxnId="{5B9A7EAB-1078-46DD-84A0-3C0956901B59}">
      <dgm:prSet/>
      <dgm:spPr/>
      <dgm:t>
        <a:bodyPr/>
        <a:lstStyle/>
        <a:p>
          <a:endParaRPr lang="fr-FR"/>
        </a:p>
      </dgm:t>
    </dgm:pt>
    <dgm:pt modelId="{B866F0D9-FE16-4951-8DDC-5EB412CE4013}">
      <dgm:prSet phldrT="[Texto]"/>
      <dgm:spPr/>
      <dgm:t>
        <a:bodyPr/>
        <a:lstStyle/>
        <a:p>
          <a:r>
            <a:rPr lang="pt-BR" noProof="0" dirty="0"/>
            <a:t>Levantamento dos riscos</a:t>
          </a:r>
        </a:p>
      </dgm:t>
    </dgm:pt>
    <dgm:pt modelId="{6E7B86A1-5396-4C3C-87CB-5C01A007A36C}" type="parTrans" cxnId="{47899EAB-E7EF-4C0E-80EA-38365FE7EB5B}">
      <dgm:prSet/>
      <dgm:spPr/>
      <dgm:t>
        <a:bodyPr/>
        <a:lstStyle/>
        <a:p>
          <a:endParaRPr lang="fr-FR"/>
        </a:p>
      </dgm:t>
    </dgm:pt>
    <dgm:pt modelId="{33E77D0C-ED66-4E93-8B2D-6957151CA820}" type="sibTrans" cxnId="{47899EAB-E7EF-4C0E-80EA-38365FE7EB5B}">
      <dgm:prSet/>
      <dgm:spPr/>
      <dgm:t>
        <a:bodyPr/>
        <a:lstStyle/>
        <a:p>
          <a:endParaRPr lang="fr-FR"/>
        </a:p>
      </dgm:t>
    </dgm:pt>
    <dgm:pt modelId="{6D0AACAE-5E67-4BCF-A870-98EE800E0A95}">
      <dgm:prSet phldrT="[Texto]"/>
      <dgm:spPr/>
      <dgm:t>
        <a:bodyPr/>
        <a:lstStyle/>
        <a:p>
          <a:r>
            <a:rPr lang="pt-BR" noProof="0" dirty="0"/>
            <a:t>Comportamentos adequados – ética e respeito</a:t>
          </a:r>
        </a:p>
      </dgm:t>
    </dgm:pt>
    <dgm:pt modelId="{1B12F453-941C-4E59-9CE0-11170822ADAC}" type="parTrans" cxnId="{1958E0AD-079E-49BF-92F6-DCEE6E00D89D}">
      <dgm:prSet/>
      <dgm:spPr/>
      <dgm:t>
        <a:bodyPr/>
        <a:lstStyle/>
        <a:p>
          <a:endParaRPr lang="fr-FR"/>
        </a:p>
      </dgm:t>
    </dgm:pt>
    <dgm:pt modelId="{58E48B9C-39A1-437F-8F1F-CCA8F348988D}" type="sibTrans" cxnId="{1958E0AD-079E-49BF-92F6-DCEE6E00D89D}">
      <dgm:prSet/>
      <dgm:spPr/>
      <dgm:t>
        <a:bodyPr/>
        <a:lstStyle/>
        <a:p>
          <a:endParaRPr lang="fr-FR"/>
        </a:p>
      </dgm:t>
    </dgm:pt>
    <dgm:pt modelId="{61AF9982-EA3E-4A5D-805D-7004C421ADAA}">
      <dgm:prSet phldrT="[Texto]"/>
      <dgm:spPr/>
      <dgm:t>
        <a:bodyPr/>
        <a:lstStyle/>
        <a:p>
          <a:r>
            <a:rPr lang="pt-BR" noProof="0" dirty="0"/>
            <a:t>Participação coletiva na busca de soluções</a:t>
          </a:r>
        </a:p>
      </dgm:t>
    </dgm:pt>
    <dgm:pt modelId="{93B70789-47F9-48C5-AB1C-5ABC982CA316}" type="parTrans" cxnId="{365223BF-BF82-4EDC-AB23-2364E8A65C55}">
      <dgm:prSet/>
      <dgm:spPr/>
      <dgm:t>
        <a:bodyPr/>
        <a:lstStyle/>
        <a:p>
          <a:endParaRPr lang="fr-FR"/>
        </a:p>
      </dgm:t>
    </dgm:pt>
    <dgm:pt modelId="{F9AA2D39-82CE-409C-996C-0CC20937617A}" type="sibTrans" cxnId="{365223BF-BF82-4EDC-AB23-2364E8A65C55}">
      <dgm:prSet/>
      <dgm:spPr/>
      <dgm:t>
        <a:bodyPr/>
        <a:lstStyle/>
        <a:p>
          <a:endParaRPr lang="fr-FR"/>
        </a:p>
      </dgm:t>
    </dgm:pt>
    <dgm:pt modelId="{0021A0FC-AE00-4875-B7CA-EDDF28C9D209}">
      <dgm:prSet phldrT="[Texto]"/>
      <dgm:spPr/>
      <dgm:t>
        <a:bodyPr/>
        <a:lstStyle/>
        <a:p>
          <a:endParaRPr lang="fr-FR" dirty="0"/>
        </a:p>
      </dgm:t>
    </dgm:pt>
    <dgm:pt modelId="{6629A694-8116-41BB-9A72-CAC15A211FD2}" type="sibTrans" cxnId="{F945DB02-6779-49AC-8F7F-D578FE56FE5D}">
      <dgm:prSet/>
      <dgm:spPr/>
      <dgm:t>
        <a:bodyPr/>
        <a:lstStyle/>
        <a:p>
          <a:endParaRPr lang="fr-FR"/>
        </a:p>
      </dgm:t>
    </dgm:pt>
    <dgm:pt modelId="{85362EA4-7F55-490D-AA73-FF1AABC97A22}" type="parTrans" cxnId="{F945DB02-6779-49AC-8F7F-D578FE56FE5D}">
      <dgm:prSet/>
      <dgm:spPr/>
      <dgm:t>
        <a:bodyPr/>
        <a:lstStyle/>
        <a:p>
          <a:endParaRPr lang="fr-FR"/>
        </a:p>
      </dgm:t>
    </dgm:pt>
    <dgm:pt modelId="{4362FE62-8B15-4B27-9703-1BBF4E26ACAA}" type="pres">
      <dgm:prSet presAssocID="{7FC38A42-E7B4-4440-A2B1-19897ACE3AE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11057B-9519-445C-A6AB-B3B6086F109C}" type="pres">
      <dgm:prSet presAssocID="{7FC38A42-E7B4-4440-A2B1-19897ACE3AE9}" presName="matrix" presStyleCnt="0"/>
      <dgm:spPr/>
    </dgm:pt>
    <dgm:pt modelId="{03CF301E-ABD3-4349-92E4-9F01C18CD372}" type="pres">
      <dgm:prSet presAssocID="{7FC38A42-E7B4-4440-A2B1-19897ACE3AE9}" presName="tile1" presStyleLbl="node1" presStyleIdx="0" presStyleCnt="4" custLinFactNeighborY="-2448"/>
      <dgm:spPr/>
      <dgm:t>
        <a:bodyPr/>
        <a:lstStyle/>
        <a:p>
          <a:endParaRPr lang="pt-BR"/>
        </a:p>
      </dgm:t>
    </dgm:pt>
    <dgm:pt modelId="{E3260556-4063-445F-9F48-E58A1FEDD44F}" type="pres">
      <dgm:prSet presAssocID="{7FC38A42-E7B4-4440-A2B1-19897ACE3AE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0F8E75-5280-4E48-9F94-AE61B528EB45}" type="pres">
      <dgm:prSet presAssocID="{7FC38A42-E7B4-4440-A2B1-19897ACE3AE9}" presName="tile2" presStyleLbl="node1" presStyleIdx="1" presStyleCnt="4" custLinFactNeighborX="0" custLinFactNeighborY="-2448"/>
      <dgm:spPr/>
      <dgm:t>
        <a:bodyPr/>
        <a:lstStyle/>
        <a:p>
          <a:endParaRPr lang="pt-BR"/>
        </a:p>
      </dgm:t>
    </dgm:pt>
    <dgm:pt modelId="{66913E1E-E92D-42BF-9632-602E00C66594}" type="pres">
      <dgm:prSet presAssocID="{7FC38A42-E7B4-4440-A2B1-19897ACE3AE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77663EE-3E11-484C-ABA9-D04624A8B7B6}" type="pres">
      <dgm:prSet presAssocID="{7FC38A42-E7B4-4440-A2B1-19897ACE3AE9}" presName="tile3" presStyleLbl="node1" presStyleIdx="2" presStyleCnt="4" custLinFactNeighborY="0"/>
      <dgm:spPr/>
      <dgm:t>
        <a:bodyPr/>
        <a:lstStyle/>
        <a:p>
          <a:endParaRPr lang="pt-BR"/>
        </a:p>
      </dgm:t>
    </dgm:pt>
    <dgm:pt modelId="{A7C35FCC-3801-43E7-BB42-401C4B11E587}" type="pres">
      <dgm:prSet presAssocID="{7FC38A42-E7B4-4440-A2B1-19897ACE3AE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7329595-6881-4057-B83F-F0F0C5D9AC3A}" type="pres">
      <dgm:prSet presAssocID="{7FC38A42-E7B4-4440-A2B1-19897ACE3AE9}" presName="tile4" presStyleLbl="node1" presStyleIdx="3" presStyleCnt="4"/>
      <dgm:spPr/>
      <dgm:t>
        <a:bodyPr/>
        <a:lstStyle/>
        <a:p>
          <a:endParaRPr lang="pt-BR"/>
        </a:p>
      </dgm:t>
    </dgm:pt>
    <dgm:pt modelId="{BE90CE83-7B40-417F-A310-C3AE22D76CA2}" type="pres">
      <dgm:prSet presAssocID="{7FC38A42-E7B4-4440-A2B1-19897ACE3AE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A2CB6E-2978-43E3-89D0-49C37264F33F}" type="pres">
      <dgm:prSet presAssocID="{7FC38A42-E7B4-4440-A2B1-19897ACE3AE9}" presName="centerTile" presStyleLbl="fgShp" presStyleIdx="0" presStyleCnt="1" custScaleX="154348" custScaleY="163859" custLinFactNeighborX="2361" custLinFactNeighborY="4430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</dgm:ptLst>
  <dgm:cxnLst>
    <dgm:cxn modelId="{088B1978-5000-4C8E-9AA1-57B494D3AC68}" type="presOf" srcId="{61AF9982-EA3E-4A5D-805D-7004C421ADAA}" destId="{BE90CE83-7B40-417F-A310-C3AE22D76CA2}" srcOrd="1" destOrd="0" presId="urn:microsoft.com/office/officeart/2005/8/layout/matrix1"/>
    <dgm:cxn modelId="{42AA5AA1-26B4-4855-AC00-A3D8030B2243}" type="presOf" srcId="{0196023E-4160-4116-9428-833F115C19AF}" destId="{E3260556-4063-445F-9F48-E58A1FEDD44F}" srcOrd="1" destOrd="0" presId="urn:microsoft.com/office/officeart/2005/8/layout/matrix1"/>
    <dgm:cxn modelId="{1958E0AD-079E-49BF-92F6-DCEE6E00D89D}" srcId="{053DFB22-9F6A-4805-A0C8-59C302DA023F}" destId="{6D0AACAE-5E67-4BCF-A870-98EE800E0A95}" srcOrd="2" destOrd="0" parTransId="{1B12F453-941C-4E59-9CE0-11170822ADAC}" sibTransId="{58E48B9C-39A1-437F-8F1F-CCA8F348988D}"/>
    <dgm:cxn modelId="{47899EAB-E7EF-4C0E-80EA-38365FE7EB5B}" srcId="{053DFB22-9F6A-4805-A0C8-59C302DA023F}" destId="{B866F0D9-FE16-4951-8DDC-5EB412CE4013}" srcOrd="1" destOrd="0" parTransId="{6E7B86A1-5396-4C3C-87CB-5C01A007A36C}" sibTransId="{33E77D0C-ED66-4E93-8B2D-6957151CA820}"/>
    <dgm:cxn modelId="{7501CB39-A4CF-4C4B-8EC1-CDEF9ABF71CB}" type="presOf" srcId="{6D0AACAE-5E67-4BCF-A870-98EE800E0A95}" destId="{A7C35FCC-3801-43E7-BB42-401C4B11E587}" srcOrd="1" destOrd="0" presId="urn:microsoft.com/office/officeart/2005/8/layout/matrix1"/>
    <dgm:cxn modelId="{A6E57B9A-4D0D-4C91-9C95-E74064B21CE4}" type="presOf" srcId="{B866F0D9-FE16-4951-8DDC-5EB412CE4013}" destId="{66913E1E-E92D-42BF-9632-602E00C66594}" srcOrd="1" destOrd="0" presId="urn:microsoft.com/office/officeart/2005/8/layout/matrix1"/>
    <dgm:cxn modelId="{FF5F38EC-EA60-4C89-AA6F-161D5C2CF873}" type="presOf" srcId="{61AF9982-EA3E-4A5D-805D-7004C421ADAA}" destId="{B7329595-6881-4057-B83F-F0F0C5D9AC3A}" srcOrd="0" destOrd="0" presId="urn:microsoft.com/office/officeart/2005/8/layout/matrix1"/>
    <dgm:cxn modelId="{365223BF-BF82-4EDC-AB23-2364E8A65C55}" srcId="{053DFB22-9F6A-4805-A0C8-59C302DA023F}" destId="{61AF9982-EA3E-4A5D-805D-7004C421ADAA}" srcOrd="3" destOrd="0" parTransId="{93B70789-47F9-48C5-AB1C-5ABC982CA316}" sibTransId="{F9AA2D39-82CE-409C-996C-0CC20937617A}"/>
    <dgm:cxn modelId="{AC200623-FFC4-4CA3-A2A7-78B639D2D7DF}" type="presOf" srcId="{053DFB22-9F6A-4805-A0C8-59C302DA023F}" destId="{D6A2CB6E-2978-43E3-89D0-49C37264F33F}" srcOrd="0" destOrd="0" presId="urn:microsoft.com/office/officeart/2005/8/layout/matrix1"/>
    <dgm:cxn modelId="{5B9A7EAB-1078-46DD-84A0-3C0956901B59}" srcId="{053DFB22-9F6A-4805-A0C8-59C302DA023F}" destId="{0196023E-4160-4116-9428-833F115C19AF}" srcOrd="0" destOrd="0" parTransId="{7EC24368-5455-458A-9C04-4DCF984B7AFA}" sibTransId="{857079A3-B6B9-48D9-87D7-9E87B4EDD4AD}"/>
    <dgm:cxn modelId="{AE9CC79C-9E48-4DFE-91B1-35494C15DA36}" srcId="{7FC38A42-E7B4-4440-A2B1-19897ACE3AE9}" destId="{053DFB22-9F6A-4805-A0C8-59C302DA023F}" srcOrd="0" destOrd="0" parTransId="{5013AC15-8BD5-4FBE-87AF-446FB3825FD9}" sibTransId="{FD09FAE9-9D81-49DC-A5B9-18D4929F1407}"/>
    <dgm:cxn modelId="{67378E5F-EDAF-4417-92B6-BB09BA5F9514}" type="presOf" srcId="{7FC38A42-E7B4-4440-A2B1-19897ACE3AE9}" destId="{4362FE62-8B15-4B27-9703-1BBF4E26ACAA}" srcOrd="0" destOrd="0" presId="urn:microsoft.com/office/officeart/2005/8/layout/matrix1"/>
    <dgm:cxn modelId="{4AA30EA7-7A00-4605-93D3-80A06DC3A23D}" type="presOf" srcId="{B866F0D9-FE16-4951-8DDC-5EB412CE4013}" destId="{580F8E75-5280-4E48-9F94-AE61B528EB45}" srcOrd="0" destOrd="0" presId="urn:microsoft.com/office/officeart/2005/8/layout/matrix1"/>
    <dgm:cxn modelId="{99616656-1AC5-4C7A-9468-69926DE6CBC3}" type="presOf" srcId="{0196023E-4160-4116-9428-833F115C19AF}" destId="{03CF301E-ABD3-4349-92E4-9F01C18CD372}" srcOrd="0" destOrd="0" presId="urn:microsoft.com/office/officeart/2005/8/layout/matrix1"/>
    <dgm:cxn modelId="{139847F0-3FAC-4675-A95B-70CA6F52D199}" type="presOf" srcId="{6D0AACAE-5E67-4BCF-A870-98EE800E0A95}" destId="{E77663EE-3E11-484C-ABA9-D04624A8B7B6}" srcOrd="0" destOrd="0" presId="urn:microsoft.com/office/officeart/2005/8/layout/matrix1"/>
    <dgm:cxn modelId="{F945DB02-6779-49AC-8F7F-D578FE56FE5D}" srcId="{7FC38A42-E7B4-4440-A2B1-19897ACE3AE9}" destId="{0021A0FC-AE00-4875-B7CA-EDDF28C9D209}" srcOrd="1" destOrd="0" parTransId="{85362EA4-7F55-490D-AA73-FF1AABC97A22}" sibTransId="{6629A694-8116-41BB-9A72-CAC15A211FD2}"/>
    <dgm:cxn modelId="{560901F9-56A6-496B-931C-00204E21DD40}" type="presParOf" srcId="{4362FE62-8B15-4B27-9703-1BBF4E26ACAA}" destId="{E211057B-9519-445C-A6AB-B3B6086F109C}" srcOrd="0" destOrd="0" presId="urn:microsoft.com/office/officeart/2005/8/layout/matrix1"/>
    <dgm:cxn modelId="{37ACFAEB-5E4F-45D8-A75A-CF6C3CC399EE}" type="presParOf" srcId="{E211057B-9519-445C-A6AB-B3B6086F109C}" destId="{03CF301E-ABD3-4349-92E4-9F01C18CD372}" srcOrd="0" destOrd="0" presId="urn:microsoft.com/office/officeart/2005/8/layout/matrix1"/>
    <dgm:cxn modelId="{DE4C49DC-51FF-49DD-8D85-1CEF3ACC9910}" type="presParOf" srcId="{E211057B-9519-445C-A6AB-B3B6086F109C}" destId="{E3260556-4063-445F-9F48-E58A1FEDD44F}" srcOrd="1" destOrd="0" presId="urn:microsoft.com/office/officeart/2005/8/layout/matrix1"/>
    <dgm:cxn modelId="{9964FF1D-14CA-4E00-92B0-C285C43A68D8}" type="presParOf" srcId="{E211057B-9519-445C-A6AB-B3B6086F109C}" destId="{580F8E75-5280-4E48-9F94-AE61B528EB45}" srcOrd="2" destOrd="0" presId="urn:microsoft.com/office/officeart/2005/8/layout/matrix1"/>
    <dgm:cxn modelId="{977B5D58-0CF7-4110-A719-88F421920028}" type="presParOf" srcId="{E211057B-9519-445C-A6AB-B3B6086F109C}" destId="{66913E1E-E92D-42BF-9632-602E00C66594}" srcOrd="3" destOrd="0" presId="urn:microsoft.com/office/officeart/2005/8/layout/matrix1"/>
    <dgm:cxn modelId="{CEA04631-5360-4C88-9A2E-10C37E3EE6E8}" type="presParOf" srcId="{E211057B-9519-445C-A6AB-B3B6086F109C}" destId="{E77663EE-3E11-484C-ABA9-D04624A8B7B6}" srcOrd="4" destOrd="0" presId="urn:microsoft.com/office/officeart/2005/8/layout/matrix1"/>
    <dgm:cxn modelId="{D1BFA92F-B6C2-49BE-A67D-81C4FC72B993}" type="presParOf" srcId="{E211057B-9519-445C-A6AB-B3B6086F109C}" destId="{A7C35FCC-3801-43E7-BB42-401C4B11E587}" srcOrd="5" destOrd="0" presId="urn:microsoft.com/office/officeart/2005/8/layout/matrix1"/>
    <dgm:cxn modelId="{B2A3190B-BEFB-46DB-BE05-1336DD0980C0}" type="presParOf" srcId="{E211057B-9519-445C-A6AB-B3B6086F109C}" destId="{B7329595-6881-4057-B83F-F0F0C5D9AC3A}" srcOrd="6" destOrd="0" presId="urn:microsoft.com/office/officeart/2005/8/layout/matrix1"/>
    <dgm:cxn modelId="{11E19C3E-A066-4FFB-AB5D-F521DBCE11D7}" type="presParOf" srcId="{E211057B-9519-445C-A6AB-B3B6086F109C}" destId="{BE90CE83-7B40-417F-A310-C3AE22D76CA2}" srcOrd="7" destOrd="0" presId="urn:microsoft.com/office/officeart/2005/8/layout/matrix1"/>
    <dgm:cxn modelId="{6BFB0739-859F-42E4-94EC-A58826D661B7}" type="presParOf" srcId="{4362FE62-8B15-4B27-9703-1BBF4E26ACAA}" destId="{D6A2CB6E-2978-43E3-89D0-49C37264F33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F301E-ABD3-4349-92E4-9F01C18CD372}">
      <dsp:nvSpPr>
        <dsp:cNvPr id="0" name=""/>
        <dsp:cNvSpPr/>
      </dsp:nvSpPr>
      <dsp:spPr>
        <a:xfrm rot="16200000">
          <a:off x="626869" y="-626869"/>
          <a:ext cx="2117660" cy="3371399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noProof="0" dirty="0"/>
            <a:t>Conhecimento da realidade</a:t>
          </a:r>
        </a:p>
      </dsp:txBody>
      <dsp:txXfrm rot="5400000">
        <a:off x="0" y="0"/>
        <a:ext cx="3371399" cy="1588245"/>
      </dsp:txXfrm>
    </dsp:sp>
    <dsp:sp modelId="{580F8E75-5280-4E48-9F94-AE61B528EB45}">
      <dsp:nvSpPr>
        <dsp:cNvPr id="0" name=""/>
        <dsp:cNvSpPr/>
      </dsp:nvSpPr>
      <dsp:spPr>
        <a:xfrm>
          <a:off x="3371399" y="0"/>
          <a:ext cx="3371399" cy="2117660"/>
        </a:xfrm>
        <a:prstGeom prst="round1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noProof="0" dirty="0"/>
            <a:t>Levantamento dos riscos</a:t>
          </a:r>
        </a:p>
      </dsp:txBody>
      <dsp:txXfrm>
        <a:off x="3371399" y="0"/>
        <a:ext cx="3371399" cy="1588245"/>
      </dsp:txXfrm>
    </dsp:sp>
    <dsp:sp modelId="{E77663EE-3E11-484C-ABA9-D04624A8B7B6}">
      <dsp:nvSpPr>
        <dsp:cNvPr id="0" name=""/>
        <dsp:cNvSpPr/>
      </dsp:nvSpPr>
      <dsp:spPr>
        <a:xfrm rot="10800000">
          <a:off x="0" y="2117660"/>
          <a:ext cx="3371399" cy="2117660"/>
        </a:xfrm>
        <a:prstGeom prst="round1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noProof="0" dirty="0"/>
            <a:t>Comportamentos adequados – ética e respeito</a:t>
          </a:r>
        </a:p>
      </dsp:txBody>
      <dsp:txXfrm rot="10800000">
        <a:off x="0" y="2647075"/>
        <a:ext cx="3371399" cy="1588245"/>
      </dsp:txXfrm>
    </dsp:sp>
    <dsp:sp modelId="{B7329595-6881-4057-B83F-F0F0C5D9AC3A}">
      <dsp:nvSpPr>
        <dsp:cNvPr id="0" name=""/>
        <dsp:cNvSpPr/>
      </dsp:nvSpPr>
      <dsp:spPr>
        <a:xfrm rot="5400000">
          <a:off x="3998268" y="1490791"/>
          <a:ext cx="2117660" cy="3371399"/>
        </a:xfrm>
        <a:prstGeom prst="round1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noProof="0" dirty="0"/>
            <a:t>Participação coletiva na busca de soluções</a:t>
          </a:r>
        </a:p>
      </dsp:txBody>
      <dsp:txXfrm rot="-5400000">
        <a:off x="3371399" y="2647075"/>
        <a:ext cx="3371399" cy="1588245"/>
      </dsp:txXfrm>
    </dsp:sp>
    <dsp:sp modelId="{D6A2CB6E-2978-43E3-89D0-49C37264F33F}">
      <dsp:nvSpPr>
        <dsp:cNvPr id="0" name=""/>
        <dsp:cNvSpPr/>
      </dsp:nvSpPr>
      <dsp:spPr>
        <a:xfrm>
          <a:off x="1858052" y="1297072"/>
          <a:ext cx="3122212" cy="1734988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/>
            <a:t>Importância da educação para a mobilidade segura desde a educação infantil</a:t>
          </a:r>
          <a:endParaRPr lang="fr-FR" sz="2100" kern="1200" dirty="0"/>
        </a:p>
      </dsp:txBody>
      <dsp:txXfrm>
        <a:off x="1942747" y="1381767"/>
        <a:ext cx="2952822" cy="1565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B7310-A0FB-4E37-A757-7A6B69CE755F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325B2-6774-4957-A9E8-D74666101D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223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EB9A2-E7BD-4EE1-91CE-81FB22AC7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E52ED-31C6-4E84-BB5B-4A22326B0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fr-F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9C9667-DCA9-4727-9608-A71472CE6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B44AF2-F32B-481E-99E2-3CE3115EE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947F71-70B6-4246-A626-EB0FCB0A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00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EF66A-A6E7-407C-8286-401F8538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0AEA18-9460-45DC-9767-5C6188830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136615-42DB-46AE-A2CB-F4426E070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92AE2-20CF-48B8-8EE4-88D658D9D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E940F3-9EA1-4D53-8B34-360375BAE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37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7A3D2-E826-41DF-BA83-3CFDF814D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D51A5A-A4D0-4091-8236-43D76DEF2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0645BB-95A6-44B3-BD99-B69C7135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158097-5D16-4A59-A0F2-847D68BE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0C37ED-ABC1-4B17-ACDE-01DA7235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95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9F04F-316C-41E2-ABFD-D2F9F9D68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766980-BFEE-46F0-95C0-27D2A09FB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17C4A8-1DB9-4C8F-BD7E-F713F95D3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897E61-2FF5-49EC-89D0-91167671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E6C43F-4010-43A8-B139-68CE181A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8C4EA3-24D2-48D2-B1CF-E08B5847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641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30990-1D0D-44B2-A390-24010DB83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1E1620-361E-41C1-9EC6-E496B323F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C3A87C-5A7B-4FA7-922D-5224CA7A6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9BFBF30-B275-420A-A784-79E605067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4024D74-B7D7-4106-8F45-3CB1BCE8B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C20A85-956C-41BB-9960-690846BC9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6B5D7A8-8298-4D95-BA7D-1439ABEE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9F468E-F4D1-46FC-AF1A-61A55EE3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17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9A239-0AEA-41E9-A40D-3E430BD4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A65D918-9EF4-4A00-B9A7-9DB605CF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E941197-2009-4989-AB08-DBC0DF44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56C3BD-6239-4A17-85C0-BFB288E47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9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F1EFAE2-5977-4CFF-8A44-E4B1219A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0192AB-3831-4881-9755-80ADCE3C2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044B84-FCBD-4DC9-8676-D4302BC65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38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E78FF-B90A-4277-9272-4BEFC758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B1AD35-FD31-4676-B00A-E19A51F17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E9318F-DE79-4F13-BAA5-B45A87AD7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9E7A4D-70F3-4602-A403-4C3B5012B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257120-AC42-4D76-8716-DA2AF706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1E1A11-388E-4A77-847C-64DAEFD13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150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8C6AA-4EFB-42D5-83CF-D545DBD58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C476100-79B0-4A81-80A0-798607DE5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AD87AB-6F68-4C99-9FEE-D7EC4894A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7DA7FA-41DB-450F-8C6A-34A4A106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908AD9-1FB5-4BDD-87FE-F438012E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54821B-F305-4D3B-8A8A-9A2C10CE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78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A73BF-FC3E-40C3-938D-5821B06D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EF9741-F877-465F-AAE4-F72D9C576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028F49-FA20-4619-B7C3-EA136023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92D662-1B7A-440F-B5A3-54DE7675E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2E30DA-7C9D-41D7-9DD1-FE42BE404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50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77F370-9C9A-497E-A439-198DDBF9B8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0C39FA-97CF-48A2-ACC0-C75E694BD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7B8D71-2667-4B6D-8369-4EDE2B3B8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517131-9DCB-4155-8E14-2E999197A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594304-3E9D-47DB-9150-8E4AA3E3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656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252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093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666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806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106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920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88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88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200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718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10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E682943-13D5-4DED-A60A-BA628232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fr-F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6CE3CE-3B5B-4B38-A706-C35002AB6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fr-F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A79E09-53CC-4609-8298-246FC3CEC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DB27-AE1E-43AF-9CDF-29FC3D03FEC5}" type="datetimeFigureOut">
              <a:rPr lang="fr-FR" smtClean="0"/>
              <a:t>15/09/2021</a:t>
            </a:fld>
            <a:endParaRPr lang="fr-F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71B014-B0CB-4A84-92BB-B6E8D32F2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202044-A462-4906-8CB3-1A0266BBB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A318A-1E52-43A3-9F1A-3073E29333A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91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FE981-24A9-48F5-AF67-E4701C176D6C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6D90D-2AED-4B1E-ADD9-2EAF2FC68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01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tsp.com.br/" TargetMode="External"/><Relationship Id="rId2" Type="http://schemas.openxmlformats.org/officeDocument/2006/relationships/hyperlink" Target="mailto:solangem@cetsp.combr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educacao.cetsp.com.b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am@cetsp.com.br" TargetMode="External"/><Relationship Id="rId2" Type="http://schemas.openxmlformats.org/officeDocument/2006/relationships/hyperlink" Target="http://www.cetsp.com.br/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am@cetsp.com.br" TargetMode="External"/><Relationship Id="rId2" Type="http://schemas.openxmlformats.org/officeDocument/2006/relationships/hyperlink" Target="http://www.cetsp.com.br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andreab@cetsp.com.br" TargetMode="External"/><Relationship Id="rId5" Type="http://schemas.openxmlformats.org/officeDocument/2006/relationships/hyperlink" Target="mailto:cassia@cetsp.com.br" TargetMode="External"/><Relationship Id="rId4" Type="http://schemas.openxmlformats.org/officeDocument/2006/relationships/hyperlink" Target="mailto:soniar@cetsp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unidades Ágeis... A importância de ter um espaço para compartilhar! -  Annelise Gripp">
            <a:extLst>
              <a:ext uri="{FF2B5EF4-FFF2-40B4-BE49-F238E27FC236}">
                <a16:creationId xmlns:a16="http://schemas.microsoft.com/office/drawing/2014/main" id="{035D36C2-07B2-4206-A26F-D5D5AE4CA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9"/>
            <a:ext cx="12192000" cy="682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993672-43E1-4476-9198-65AF924B8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55949"/>
            <a:ext cx="12192000" cy="5902221"/>
          </a:xfrm>
        </p:spPr>
        <p:txBody>
          <a:bodyPr>
            <a:normAutofit fontScale="90000"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Educação como fator de redução de Acidentes no Trânsito:</a:t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Ênfase em pedestres, motociclistas e ciclistas</a:t>
            </a:r>
            <a:b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Imagem 4" descr="Forma&#10;&#10;Descrição gerada automaticamente com confiança média">
            <a:extLst>
              <a:ext uri="{FF2B5EF4-FFF2-40B4-BE49-F238E27FC236}">
                <a16:creationId xmlns:a16="http://schemas.microsoft.com/office/drawing/2014/main" id="{2BF44D36-84A8-4371-BE0F-ADF3F7159E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251" y="4992517"/>
            <a:ext cx="1701904" cy="152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4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3D7D-8C93-4D4B-ABD9-C86CBC22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828254"/>
            <a:ext cx="5251316" cy="18073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pt-B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Quantas mortes são aceitáveis no trânsito?</a:t>
            </a:r>
            <a:endParaRPr lang="pt-B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5 Inovações do novo Manual de Desenho Urbano e Obras Viárias de São Paulo |  ArchDaily Brasil">
            <a:extLst>
              <a:ext uri="{FF2B5EF4-FFF2-40B4-BE49-F238E27FC236}">
                <a16:creationId xmlns:a16="http://schemas.microsoft.com/office/drawing/2014/main" id="{F3116359-8C56-41D1-A8FD-D88B2E85C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99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Emocionante! Quantos podem morrer no transito_">
            <a:hlinkClick r:id="" action="ppaction://media"/>
            <a:extLst>
              <a:ext uri="{FF2B5EF4-FFF2-40B4-BE49-F238E27FC236}">
                <a16:creationId xmlns:a16="http://schemas.microsoft.com/office/drawing/2014/main" id="{AEE8AEA2-5B13-493B-9DE0-B6D81577F4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65248" y="2845077"/>
            <a:ext cx="1359051" cy="886338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88951" y="4351283"/>
            <a:ext cx="5470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Nenhuma morte prematura é aceitável, a vida humana é a principal prioridade.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26423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45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10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3D7D-8C93-4D4B-ABD9-C86CBC22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56" y="802321"/>
            <a:ext cx="5251316" cy="864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t-B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Visão Zero</a:t>
            </a:r>
            <a:endParaRPr lang="pt-B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931AC62-9C26-410E-89C2-A72459E7E047}"/>
              </a:ext>
            </a:extLst>
          </p:cNvPr>
          <p:cNvSpPr txBox="1"/>
          <p:nvPr/>
        </p:nvSpPr>
        <p:spPr>
          <a:xfrm>
            <a:off x="262759" y="2123090"/>
            <a:ext cx="5966456" cy="2785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lnSpc>
                <a:spcPct val="170000"/>
              </a:lnSpc>
              <a:spcAft>
                <a:spcPts val="600"/>
              </a:spcAft>
            </a:pPr>
            <a:r>
              <a:rPr lang="pt-BR" sz="8000" b="1" dirty="0"/>
              <a:t>Visão </a:t>
            </a:r>
            <a:r>
              <a:rPr lang="pt-BR" sz="8000" b="1" dirty="0" smtClean="0"/>
              <a:t>Zero : </a:t>
            </a:r>
            <a:r>
              <a:rPr lang="pt-BR" sz="8000" dirty="0" smtClean="0"/>
              <a:t>adotada na </a:t>
            </a:r>
            <a:r>
              <a:rPr lang="pt-BR" sz="8000" dirty="0"/>
              <a:t>Suécia em 1997</a:t>
            </a:r>
            <a:r>
              <a:rPr lang="pt-BR" sz="8000" dirty="0" smtClean="0"/>
              <a:t>,</a:t>
            </a:r>
            <a:r>
              <a:rPr lang="pt-BR" sz="8000" dirty="0"/>
              <a:t> Visão Zero é uma forma de compreender e desenvolver um </a:t>
            </a:r>
            <a:r>
              <a:rPr lang="pt-BR" sz="8000" b="1" dirty="0"/>
              <a:t>Sistema Seguro de </a:t>
            </a:r>
            <a:r>
              <a:rPr lang="pt-BR" sz="8000" b="1" dirty="0" smtClean="0"/>
              <a:t>Mobilidade</a:t>
            </a:r>
            <a:r>
              <a:rPr lang="pt-BR" sz="8000" dirty="0"/>
              <a:t>. O sistema é baseado na premissa que nenhuma morte prematura é aceitável, entendendo que a vida humana é a principal </a:t>
            </a:r>
            <a:r>
              <a:rPr lang="pt-BR" sz="8000" dirty="0" smtClean="0"/>
              <a:t>prioridade.</a:t>
            </a:r>
            <a:endParaRPr lang="pt-BR" sz="10000" dirty="0" smtClean="0"/>
          </a:p>
          <a:p>
            <a:pPr>
              <a:lnSpc>
                <a:spcPct val="170000"/>
              </a:lnSpc>
              <a:spcAft>
                <a:spcPts val="600"/>
              </a:spcAft>
            </a:pPr>
            <a:endParaRPr lang="pt-BR" sz="4200" b="1" dirty="0" smtClean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pt-BR" sz="3200" dirty="0"/>
          </a:p>
        </p:txBody>
      </p:sp>
      <p:pic>
        <p:nvPicPr>
          <p:cNvPr id="1026" name="Picture 2" descr="5 Inovações do novo Manual de Desenho Urbano e Obras Viárias de São Paulo |  ArchDaily Brasil">
            <a:extLst>
              <a:ext uri="{FF2B5EF4-FFF2-40B4-BE49-F238E27FC236}">
                <a16:creationId xmlns:a16="http://schemas.microsoft.com/office/drawing/2014/main" id="{F3116359-8C56-41D1-A8FD-D88B2E85C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99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9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7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Freeform: Shape 7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3D7D-8C93-4D4B-ABD9-C86CBC22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925" y="0"/>
            <a:ext cx="5124584" cy="18005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t-BR" sz="5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Sistemas seguros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C0B2029-6E73-4654-853B-E04EA7928DDA}"/>
              </a:ext>
            </a:extLst>
          </p:cNvPr>
          <p:cNvSpPr txBox="1"/>
          <p:nvPr/>
        </p:nvSpPr>
        <p:spPr>
          <a:xfrm>
            <a:off x="-30467" y="1631350"/>
            <a:ext cx="12188951" cy="522665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228600">
              <a:lnSpc>
                <a:spcPct val="134000"/>
              </a:lnSpc>
              <a:spcAft>
                <a:spcPts val="1200"/>
              </a:spcAft>
            </a:pPr>
            <a:r>
              <a:rPr lang="pt-BR" sz="5100" dirty="0"/>
              <a:t>Pressupostos:</a:t>
            </a:r>
          </a:p>
          <a:p>
            <a:pPr marL="457200" indent="-228600">
              <a:lnSpc>
                <a:spcPct val="13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100" dirty="0"/>
              <a:t>Pessoas cometem erros. </a:t>
            </a:r>
          </a:p>
          <a:p>
            <a:pPr marL="457200" indent="-228600">
              <a:lnSpc>
                <a:spcPct val="13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100" dirty="0"/>
              <a:t>O corpo humano tem capacidade limitada de resistência a colisões.</a:t>
            </a:r>
          </a:p>
          <a:p>
            <a:pPr marL="457200" indent="-228600">
              <a:lnSpc>
                <a:spcPct val="13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100" dirty="0"/>
              <a:t>A responsabilidade pelos acidentes deve </a:t>
            </a:r>
            <a:r>
              <a:rPr lang="pt-BR" sz="5100" dirty="0" smtClean="0"/>
              <a:t>ser compartilhada</a:t>
            </a:r>
            <a:r>
              <a:rPr lang="pt-BR" sz="5100" dirty="0"/>
              <a:t>.</a:t>
            </a:r>
          </a:p>
          <a:p>
            <a:pPr marL="457200" indent="-228600">
              <a:lnSpc>
                <a:spcPct val="13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100" dirty="0"/>
              <a:t>Os componentes do sistema viários devem ser corrigidos através de planejamento viário.</a:t>
            </a:r>
          </a:p>
          <a:p>
            <a:pPr marL="457200" indent="-228600">
              <a:lnSpc>
                <a:spcPct val="13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5100" dirty="0"/>
              <a:t>Educar para comportamentos éticos, seguros e sustentáveis.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29043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3D7D-8C93-4D4B-ABD9-C86CBC22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958142"/>
            <a:ext cx="5251316" cy="86490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t-BR" sz="3000" b="1" dirty="0"/>
              <a:t>Plano de Segurança Viária do município de São </a:t>
            </a:r>
            <a:r>
              <a:rPr lang="pt-BR" sz="3000" b="1" dirty="0" smtClean="0"/>
              <a:t>Paulo</a:t>
            </a: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5 Inovações do novo Manual de Desenho Urbano e Obras Viárias de São Paulo |  ArchDaily Brasil">
            <a:extLst>
              <a:ext uri="{FF2B5EF4-FFF2-40B4-BE49-F238E27FC236}">
                <a16:creationId xmlns:a16="http://schemas.microsoft.com/office/drawing/2014/main" id="{F3116359-8C56-41D1-A8FD-D88B2E85C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799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08919" y="2447919"/>
            <a:ext cx="53758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Decreto Municipal nº 58.717/2019</a:t>
            </a:r>
          </a:p>
          <a:p>
            <a:r>
              <a:rPr lang="pt-BR" dirty="0" smtClean="0"/>
              <a:t>Documento norteador das políticas públicas de segurança viária do município. </a:t>
            </a:r>
          </a:p>
          <a:p>
            <a:endParaRPr lang="pt-BR" dirty="0" smtClean="0"/>
          </a:p>
          <a:p>
            <a:r>
              <a:rPr lang="pt-BR" dirty="0" smtClean="0"/>
              <a:t>O capítulo 2 : Diagnóstico - traz seis eixos de atuação: </a:t>
            </a:r>
          </a:p>
          <a:p>
            <a:endParaRPr lang="pt-BR" dirty="0" smtClean="0"/>
          </a:p>
          <a:p>
            <a:pPr marL="342900" indent="-342900">
              <a:buAutoNum type="arabicPeriod"/>
            </a:pPr>
            <a:r>
              <a:rPr lang="pt-BR" dirty="0" smtClean="0"/>
              <a:t>Gestão da Segurança Viária</a:t>
            </a:r>
          </a:p>
          <a:p>
            <a:pPr marL="342900" indent="-342900">
              <a:buAutoNum type="arabicPeriod"/>
            </a:pPr>
            <a:r>
              <a:rPr lang="pt-BR" dirty="0" smtClean="0"/>
              <a:t>Mobilidade Urbana, desenho de ruas e engenharia</a:t>
            </a:r>
          </a:p>
          <a:p>
            <a:pPr marL="342900" indent="-342900">
              <a:buAutoNum type="arabicPeriod"/>
            </a:pPr>
            <a:r>
              <a:rPr lang="pt-BR" dirty="0" smtClean="0"/>
              <a:t>Regulamentação e Fiscalização</a:t>
            </a:r>
          </a:p>
          <a:p>
            <a:pPr marL="342900" indent="-342900">
              <a:buAutoNum type="arabicPeriod"/>
            </a:pPr>
            <a:r>
              <a:rPr lang="pt-BR" dirty="0" smtClean="0"/>
              <a:t>Gestão das Velocidades</a:t>
            </a:r>
          </a:p>
          <a:p>
            <a:pPr marL="342900" indent="-342900">
              <a:buAutoNum type="arabicPeriod"/>
            </a:pPr>
            <a:r>
              <a:rPr lang="pt-BR" dirty="0" smtClean="0"/>
              <a:t>Atendimento e cuidado pós acidentes</a:t>
            </a:r>
          </a:p>
          <a:p>
            <a:pPr marL="342900" indent="-342900">
              <a:buAutoNum type="arabicPeriod"/>
            </a:pPr>
            <a:r>
              <a:rPr lang="pt-BR" dirty="0" smtClean="0"/>
              <a:t>Comunicação, Educação e Capacitação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900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7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Freeform: Shape 7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E73D7D-8C93-4D4B-ABD9-C86CBC22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210" y="0"/>
            <a:ext cx="5124584" cy="18005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t-BR" sz="5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Sistemas seguros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FB6779-FD41-4C19-A34F-0C2581707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BEFF2"/>
              </a:clrFrom>
              <a:clrTo>
                <a:srgbClr val="EBEFF2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r="7737" b="19372"/>
          <a:stretch/>
        </p:blipFill>
        <p:spPr bwMode="auto">
          <a:xfrm>
            <a:off x="803629" y="1570154"/>
            <a:ext cx="10584742" cy="528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6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1AEE2-E6CF-49E2-80DE-058A8B9DE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1557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Educação como fator de redução de acidentes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C734B1D-E02E-4486-A24F-6D4AE7FD31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853868"/>
              </p:ext>
            </p:extLst>
          </p:nvPr>
        </p:nvGraphicFramePr>
        <p:xfrm>
          <a:off x="1042038" y="2112157"/>
          <a:ext cx="6742799" cy="4235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8365EC4-F462-4913-9E23-9084AB97FE47}"/>
              </a:ext>
            </a:extLst>
          </p:cNvPr>
          <p:cNvSpPr txBox="1"/>
          <p:nvPr/>
        </p:nvSpPr>
        <p:spPr>
          <a:xfrm flipH="1">
            <a:off x="8074060" y="2994473"/>
            <a:ext cx="377686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0" i="0" dirty="0">
                <a:solidFill>
                  <a:srgbClr val="030827"/>
                </a:solidFill>
                <a:effectLst/>
              </a:rPr>
              <a:t> </a:t>
            </a:r>
            <a:r>
              <a:rPr lang="pt-BR" sz="2400" b="0" i="0" dirty="0">
                <a:solidFill>
                  <a:srgbClr val="030827"/>
                </a:solidFill>
                <a:effectLst/>
              </a:rPr>
              <a:t>Objetivo:</a:t>
            </a:r>
          </a:p>
          <a:p>
            <a:pPr algn="ctr"/>
            <a:r>
              <a:rPr lang="pt-BR" sz="2400" dirty="0">
                <a:solidFill>
                  <a:srgbClr val="030827"/>
                </a:solidFill>
              </a:rPr>
              <a:t>F</a:t>
            </a:r>
            <a:r>
              <a:rPr lang="pt-BR" sz="2400" b="0" i="0" dirty="0">
                <a:solidFill>
                  <a:srgbClr val="030827"/>
                </a:solidFill>
                <a:effectLst/>
              </a:rPr>
              <a:t>ormar cidadãos responsáveis, autônomos, comprometidos com a preservação da vida.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6030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0"/>
            <a:ext cx="1219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 smtClean="0"/>
              <a:t>CENTRO DE TREINAMENTO DE EDUCAÇÃO DE TRÂNSITO - CETET</a:t>
            </a:r>
            <a:endParaRPr lang="pt-BR" sz="3500" b="1" dirty="0"/>
          </a:p>
        </p:txBody>
      </p:sp>
      <p:pic>
        <p:nvPicPr>
          <p:cNvPr id="5" name="Imagem 4" descr="Descrição: C:\Users\andreab.MARGINAL\AppData\Local\Microsoft\Windows\Temporary Internet Files\Content.Outlook\O0AIG3RD\foto mímica cruzeiro do sul.jpg">
            <a:extLst>
              <a:ext uri="{FF2B5EF4-FFF2-40B4-BE49-F238E27FC236}">
                <a16:creationId xmlns:a16="http://schemas.microsoft.com/office/drawing/2014/main" id="{F8A7B306-993C-44CB-9F52-B7A6D3383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7" t="9432" r="8330" b="9913"/>
          <a:stretch/>
        </p:blipFill>
        <p:spPr bwMode="auto">
          <a:xfrm>
            <a:off x="195257" y="1380870"/>
            <a:ext cx="2984200" cy="216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ini-carro e grupo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2398" y="3721896"/>
            <a:ext cx="2984198" cy="216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83" y="946528"/>
            <a:ext cx="2465031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https://fbcdn-sphotos-d-a.akamaihd.net/hphotos-ak-prn1/64693_516287405062395_1594168516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8" y="4183562"/>
            <a:ext cx="2984198" cy="215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308" y="4562386"/>
            <a:ext cx="1187450" cy="1187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1391" y="4225789"/>
            <a:ext cx="1296987" cy="1295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5374" y="5156111"/>
            <a:ext cx="1187450" cy="1187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4913" y="4334016"/>
            <a:ext cx="1081087" cy="107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8488" y="5156111"/>
            <a:ext cx="1081087" cy="107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4" descr="DSC0360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03" y="1512610"/>
            <a:ext cx="2522207" cy="237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ixaDeTexto 16"/>
          <p:cNvSpPr txBox="1"/>
          <p:nvPr/>
        </p:nvSpPr>
        <p:spPr>
          <a:xfrm>
            <a:off x="1453422" y="3550713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MÍMICA</a:t>
            </a:r>
            <a:endParaRPr lang="pt-BR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400382" y="3171538"/>
            <a:ext cx="231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TEATRO DE FANTOCHE</a:t>
            </a:r>
            <a:endParaRPr lang="pt-BR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3776369" y="3988703"/>
            <a:ext cx="1238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PALESTRAS</a:t>
            </a:r>
            <a:endParaRPr lang="pt-BR" b="1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4018308" y="6452128"/>
            <a:ext cx="2766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ENSINO A DISTÂNCIA - EAD</a:t>
            </a:r>
            <a:endParaRPr lang="pt-BR" b="1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000342" y="6373282"/>
            <a:ext cx="1374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MOTOFRETE</a:t>
            </a:r>
            <a:endParaRPr lang="pt-BR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559161" y="5881896"/>
            <a:ext cx="364331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b="1" dirty="0">
                <a:latin typeface="+mj-lt"/>
              </a:rPr>
              <a:t>ESPAÇO VIVENCIAL</a:t>
            </a:r>
          </a:p>
          <a:p>
            <a:pPr algn="ctr">
              <a:defRPr/>
            </a:pPr>
            <a:r>
              <a:rPr lang="pt-BR" b="1" dirty="0">
                <a:latin typeface="+mj-lt"/>
              </a:rPr>
              <a:t> DE TRÂNSITO</a:t>
            </a:r>
          </a:p>
          <a:p>
            <a:pPr algn="ctr">
              <a:defRPr/>
            </a:pPr>
            <a:r>
              <a:rPr lang="pt-BR" b="1" dirty="0">
                <a:latin typeface="+mj-lt"/>
              </a:rPr>
              <a:t>FUND. I  e II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97" y="1001355"/>
            <a:ext cx="2977054" cy="1679824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id="{E829EE91-3914-45A2-A93E-4E1CF85C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9860889" y="2508756"/>
            <a:ext cx="2199862" cy="1325563"/>
          </a:xfrm>
        </p:spPr>
        <p:txBody>
          <a:bodyPr>
            <a:normAutofit/>
          </a:bodyPr>
          <a:lstStyle/>
          <a:p>
            <a:pPr algn="ctr"/>
            <a:r>
              <a:rPr lang="pt-BR" sz="1800" b="1" dirty="0" smtClean="0"/>
              <a:t>PROGRAMA DE TREINAMENTO</a:t>
            </a:r>
            <a:br>
              <a:rPr lang="pt-BR" sz="1800" b="1" dirty="0" smtClean="0"/>
            </a:br>
            <a:r>
              <a:rPr lang="pt-BR" sz="1800" b="1" dirty="0" smtClean="0"/>
              <a:t> </a:t>
            </a:r>
            <a:r>
              <a:rPr lang="pt-BR" sz="1800" b="1" dirty="0"/>
              <a:t>- </a:t>
            </a:r>
            <a:r>
              <a:rPr lang="pt-BR" sz="1800" b="1" dirty="0" err="1"/>
              <a:t>UniCET</a:t>
            </a:r>
            <a:endParaRPr lang="pt-BR" sz="1800" b="1" dirty="0"/>
          </a:p>
        </p:txBody>
      </p:sp>
    </p:spTree>
    <p:extLst>
      <p:ext uri="{BB962C8B-B14F-4D97-AF65-F5344CB8AC3E}">
        <p14:creationId xmlns:p14="http://schemas.microsoft.com/office/powerpoint/2010/main" val="234000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72" y="4003813"/>
            <a:ext cx="34559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896674" y="5300007"/>
            <a:ext cx="206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Pilotagem Segura</a:t>
            </a:r>
            <a:endParaRPr lang="pt-BR" sz="2000" b="1" dirty="0"/>
          </a:p>
        </p:txBody>
      </p:sp>
      <p:pic>
        <p:nvPicPr>
          <p:cNvPr id="9" name="Picture 14" descr="https://fbcdn-sphotos-d-a.akamaihd.net/hphotos-ak-prn1/64693_516287405062395_159416851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80" y="1132805"/>
            <a:ext cx="4897437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7418382" y="5099952"/>
            <a:ext cx="2963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Formação de </a:t>
            </a:r>
            <a:r>
              <a:rPr lang="pt-BR" sz="2000" b="1" dirty="0" err="1" smtClean="0"/>
              <a:t>Motofretista</a:t>
            </a:r>
            <a:endParaRPr lang="pt-BR" sz="2000" b="1" dirty="0"/>
          </a:p>
        </p:txBody>
      </p:sp>
      <p:sp>
        <p:nvSpPr>
          <p:cNvPr id="11" name="CaixaDeTexto 10"/>
          <p:cNvSpPr txBox="1"/>
          <p:nvPr/>
        </p:nvSpPr>
        <p:spPr>
          <a:xfrm flipH="1">
            <a:off x="1110226" y="2968748"/>
            <a:ext cx="3942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Pedalar com Segurança</a:t>
            </a:r>
            <a:endParaRPr lang="pt-BR" sz="2000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12" y="237070"/>
            <a:ext cx="4740965" cy="237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9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868557"/>
            <a:ext cx="12192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CONTATO: SOLANGE MARCHESI</a:t>
            </a:r>
          </a:p>
          <a:p>
            <a:pPr algn="ctr"/>
            <a:endParaRPr lang="pt-BR" sz="4000" dirty="0" smtClean="0"/>
          </a:p>
          <a:p>
            <a:pPr algn="ctr"/>
            <a:r>
              <a:rPr lang="pt-BR" sz="4000" dirty="0" err="1" smtClean="0"/>
              <a:t>Email</a:t>
            </a:r>
            <a:r>
              <a:rPr lang="pt-BR" sz="4000" dirty="0" smtClean="0"/>
              <a:t>: </a:t>
            </a:r>
            <a:r>
              <a:rPr lang="pt-BR" sz="4000" dirty="0" smtClean="0">
                <a:hlinkClick r:id="rId2"/>
              </a:rPr>
              <a:t>solangem@cetsp.com.br</a:t>
            </a:r>
            <a:endParaRPr lang="pt-BR" sz="4000" dirty="0" smtClean="0"/>
          </a:p>
          <a:p>
            <a:pPr algn="ctr"/>
            <a:endParaRPr lang="pt-BR" sz="4000" dirty="0" smtClean="0"/>
          </a:p>
          <a:p>
            <a:pPr algn="ctr"/>
            <a:r>
              <a:rPr lang="pt-BR" sz="3200" dirty="0" err="1" smtClean="0"/>
              <a:t>Tel</a:t>
            </a:r>
            <a:r>
              <a:rPr lang="pt-BR" sz="3200" dirty="0" smtClean="0"/>
              <a:t>: </a:t>
            </a:r>
            <a:r>
              <a:rPr lang="pt-BR" sz="3200" dirty="0" smtClean="0"/>
              <a:t>3871-8739</a:t>
            </a:r>
          </a:p>
          <a:p>
            <a:pPr algn="ctr">
              <a:lnSpc>
                <a:spcPct val="100000"/>
              </a:lnSpc>
            </a:pPr>
            <a:r>
              <a:rPr lang="pt-BR" sz="3200" spc="-1" dirty="0">
                <a:solidFill>
                  <a:srgbClr val="000000"/>
                </a:solidFill>
                <a:ea typeface="DejaVu Sans"/>
              </a:rPr>
              <a:t>Site: </a:t>
            </a:r>
            <a:r>
              <a:rPr lang="pt-BR" sz="3200" u="sng" spc="-1" dirty="0">
                <a:solidFill>
                  <a:srgbClr val="0000FF"/>
                </a:solidFill>
                <a:ea typeface="DejaVu Sans"/>
                <a:hlinkClick r:id="rId3"/>
              </a:rPr>
              <a:t>www.cetsp.com.br</a:t>
            </a:r>
            <a:endParaRPr lang="pt-BR" sz="32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3200" u="sng" spc="-1" dirty="0">
                <a:solidFill>
                  <a:srgbClr val="0000FF"/>
                </a:solidFill>
                <a:ea typeface="DejaVu Sans"/>
                <a:hlinkClick r:id="rId4"/>
              </a:rPr>
              <a:t>http://educacao.cetsp.com.br</a:t>
            </a:r>
            <a:endParaRPr lang="pt-BR" sz="32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3200" spc="-1" dirty="0">
                <a:solidFill>
                  <a:srgbClr val="000000"/>
                </a:solidFill>
                <a:ea typeface="DejaVu Sans"/>
              </a:rPr>
              <a:t>Portal Interativo Educacional</a:t>
            </a:r>
            <a:endParaRPr lang="pt-BR" sz="3200" spc="-1" dirty="0">
              <a:latin typeface="Arial"/>
            </a:endParaRPr>
          </a:p>
          <a:p>
            <a:pPr algn="ctr"/>
            <a:endParaRPr lang="pt-BR" sz="4000" dirty="0" smtClean="0"/>
          </a:p>
          <a:p>
            <a:pPr algn="ctr"/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26579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834886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 smtClean="0"/>
              <a:t>OPERAÇÃO ESCOLA</a:t>
            </a:r>
          </a:p>
          <a:p>
            <a:pPr algn="ctr"/>
            <a:r>
              <a:rPr lang="pt-BR" sz="6600" b="1" dirty="0" smtClean="0"/>
              <a:t>TRAVESSIA DE ESCOLARES</a:t>
            </a:r>
            <a:endParaRPr lang="pt-BR" sz="66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219" y="3791973"/>
            <a:ext cx="2504069" cy="249789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43" y="4554838"/>
            <a:ext cx="2234184" cy="116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5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Operação Escola e Travessia de </a:t>
            </a:r>
            <a:r>
              <a:rPr lang="pt-BR" sz="5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Escolares</a:t>
            </a:r>
            <a:endParaRPr lang="pt-BR" sz="44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90B301E-26E0-4F14-A97A-EC2A788AA2BF}"/>
              </a:ext>
            </a:extLst>
          </p:cNvPr>
          <p:cNvSpPr txBox="1"/>
          <p:nvPr/>
        </p:nvSpPr>
        <p:spPr>
          <a:xfrm>
            <a:off x="0" y="1702559"/>
            <a:ext cx="12192000" cy="44896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just">
              <a:spcBef>
                <a:spcPct val="20000"/>
              </a:spcBef>
              <a:buFont typeface="Arial" panose="020B0604020202020204" pitchFamily="34" charset="0"/>
            </a:pPr>
            <a:r>
              <a:rPr lang="pt-BR" sz="2800" dirty="0"/>
              <a:t>Operação Escola e Travessia de Escolares é uma das áreas do Departamento </a:t>
            </a:r>
            <a:endParaRPr lang="pt-BR" sz="2800" dirty="0" smtClean="0"/>
          </a:p>
          <a:p>
            <a:pPr algn="just">
              <a:spcBef>
                <a:spcPct val="20000"/>
              </a:spcBef>
              <a:buFont typeface="Arial" panose="020B0604020202020204" pitchFamily="34" charset="0"/>
            </a:pPr>
            <a:r>
              <a:rPr lang="pt-BR" sz="2800" dirty="0" smtClean="0"/>
              <a:t>de </a:t>
            </a:r>
            <a:r>
              <a:rPr lang="pt-BR" sz="2800" dirty="0"/>
              <a:t>Educação </a:t>
            </a:r>
            <a:r>
              <a:rPr lang="pt-BR" sz="2800" dirty="0" smtClean="0"/>
              <a:t>a Distância – DED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</a:pPr>
            <a:endParaRPr lang="pt-BR" sz="2800" dirty="0"/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pt-BR" sz="2800" dirty="0" smtClean="0"/>
              <a:t>Objetivo</a:t>
            </a:r>
            <a:r>
              <a:rPr lang="pt-BR" sz="2800" dirty="0"/>
              <a:t>: organizar e orientar o trânsito local, com foco nas escolas públicas e particulares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</a:pPr>
            <a:endParaRPr lang="pt-BR" sz="2800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Escolas Públicas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Escolas Particulares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Instituições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Eventos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Campanhas e etc</a:t>
            </a:r>
            <a:r>
              <a:rPr lang="pt-BR" sz="2600" dirty="0"/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</a:pP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12526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701843"/>
            <a:ext cx="12192000" cy="571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pt-BR" sz="2400" b="1" dirty="0"/>
              <a:t>Qualquer munícipe pode solicitar:</a:t>
            </a:r>
          </a:p>
          <a:p>
            <a:pPr marL="285750" indent="-28575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Formalizar pedido através:</a:t>
            </a:r>
          </a:p>
          <a:p>
            <a:pPr marL="742950" lvl="1" indent="-28575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Site CET, </a:t>
            </a:r>
            <a:r>
              <a:rPr lang="pt-BR" sz="2400" dirty="0">
                <a:hlinkClick r:id="rId2"/>
              </a:rPr>
              <a:t>www.cetsp.com.br</a:t>
            </a:r>
            <a:endParaRPr lang="pt-BR" sz="2400" dirty="0"/>
          </a:p>
          <a:p>
            <a:pPr marL="742950" lvl="1" indent="-28575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Departamento de Atendimento ao Munícipe, </a:t>
            </a:r>
          </a:p>
          <a:p>
            <a:pPr lvl="1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pt-BR" sz="2400" dirty="0"/>
              <a:t>	</a:t>
            </a:r>
            <a:r>
              <a:rPr lang="pt-BR" sz="2400" dirty="0" err="1"/>
              <a:t>email</a:t>
            </a:r>
            <a:r>
              <a:rPr lang="pt-BR" sz="2400" dirty="0"/>
              <a:t>: </a:t>
            </a:r>
            <a:r>
              <a:rPr lang="pt-BR" sz="2400" dirty="0">
                <a:hlinkClick r:id="rId3"/>
              </a:rPr>
              <a:t>dam@cetsp.com.br</a:t>
            </a:r>
            <a:endParaRPr lang="pt-BR" sz="2400" dirty="0"/>
          </a:p>
          <a:p>
            <a:pPr marL="742950" lvl="1" indent="-28575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Telefone da Prefeitura: 156</a:t>
            </a:r>
          </a:p>
          <a:p>
            <a:pPr marL="285750" indent="-28575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Dados completos da instituição e as necessidades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</a:pPr>
            <a:endParaRPr lang="pt-BR" sz="2400" dirty="0"/>
          </a:p>
          <a:p>
            <a:pPr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pt-BR" sz="2400" b="1" dirty="0"/>
              <a:t>Recebido o ofício:</a:t>
            </a:r>
          </a:p>
          <a:p>
            <a:pPr marL="342900" indent="-34290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Contato da CET Educação</a:t>
            </a:r>
          </a:p>
          <a:p>
            <a:pPr marL="342900" indent="-342900" algn="just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dirty="0"/>
              <a:t>Reunião e vistoria no horário de maior demanda</a:t>
            </a:r>
          </a:p>
        </p:txBody>
      </p:sp>
    </p:spTree>
    <p:extLst>
      <p:ext uri="{BB962C8B-B14F-4D97-AF65-F5344CB8AC3E}">
        <p14:creationId xmlns:p14="http://schemas.microsoft.com/office/powerpoint/2010/main" val="140679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1600201"/>
            <a:ext cx="599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2800" b="1" dirty="0"/>
              <a:t>1º Passo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endParaRPr lang="pt-BR" sz="2800" dirty="0"/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Observar e entender a necessidade de nova sinalização ou não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Observar a movimentação da via e características do entorno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Observar comportamento dos usuários do local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t-BR" sz="2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93D1837-3047-4C3D-A53B-C25370DEAE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6"/>
          <a:stretch/>
        </p:blipFill>
        <p:spPr>
          <a:xfrm>
            <a:off x="6197602" y="1600201"/>
            <a:ext cx="5384800" cy="45259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02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1600201"/>
            <a:ext cx="599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 sz="2800" b="1" dirty="0">
                <a:solidFill>
                  <a:prstClr val="black"/>
                </a:solidFill>
                <a:latin typeface="Calibri"/>
              </a:rPr>
              <a:t>2º Passo</a:t>
            </a:r>
          </a:p>
          <a:p>
            <a:endParaRPr lang="pt-BR" sz="2800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prstClr val="black"/>
                </a:solidFill>
                <a:latin typeface="Calibri"/>
              </a:rPr>
              <a:t>Analisar a sinalização existente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prstClr val="black"/>
                </a:solidFill>
                <a:latin typeface="Calibri"/>
              </a:rPr>
              <a:t>Agendar nova vistoria com o departamento de engenharia da CET, caso necessite de mudança ou nova sinalização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prstClr val="black"/>
                </a:solidFill>
                <a:latin typeface="Calibri"/>
              </a:rPr>
              <a:t>Elaboração de projeto novo ou de manutenção da sinalização</a:t>
            </a:r>
            <a:endParaRPr lang="pt-BR" sz="28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1720F8F-4986-47D4-9000-6490211B42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29" y="1910457"/>
            <a:ext cx="2133600" cy="2844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A96BF97-F88F-4AC6-9863-D3B24FE87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219" y="3332857"/>
            <a:ext cx="2427845" cy="32505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144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6B44998F-D4A8-4FD4-B660-04F78D9BE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295" y="2888975"/>
            <a:ext cx="6635545" cy="37324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E66017A-4124-4E8E-83EF-5E4A6B01E2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52" y="289992"/>
            <a:ext cx="4788802" cy="47888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AC34174-1AE3-4134-B981-0FC9BBFB4770}"/>
              </a:ext>
            </a:extLst>
          </p:cNvPr>
          <p:cNvSpPr txBox="1"/>
          <p:nvPr/>
        </p:nvSpPr>
        <p:spPr>
          <a:xfrm>
            <a:off x="5286804" y="1858250"/>
            <a:ext cx="809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prstClr val="black"/>
                </a:solidFill>
                <a:latin typeface="Calibri"/>
              </a:rPr>
              <a:t>ANTES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0CF74D1-A329-42AC-8E54-03B3E9E49D10}"/>
              </a:ext>
            </a:extLst>
          </p:cNvPr>
          <p:cNvSpPr txBox="1"/>
          <p:nvPr/>
        </p:nvSpPr>
        <p:spPr>
          <a:xfrm flipH="1">
            <a:off x="8374831" y="2373613"/>
            <a:ext cx="890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prstClr val="black"/>
                </a:solidFill>
                <a:latin typeface="Calibri"/>
              </a:rPr>
              <a:t>DEPOIS</a:t>
            </a:r>
          </a:p>
        </p:txBody>
      </p:sp>
      <p:sp>
        <p:nvSpPr>
          <p:cNvPr id="13" name="Seta para a esquerda 9">
            <a:extLst>
              <a:ext uri="{FF2B5EF4-FFF2-40B4-BE49-F238E27FC236}">
                <a16:creationId xmlns:a16="http://schemas.microsoft.com/office/drawing/2014/main" id="{240E1B8E-95A2-41EB-A4B4-86DE1C3635D9}"/>
              </a:ext>
            </a:extLst>
          </p:cNvPr>
          <p:cNvSpPr/>
          <p:nvPr/>
        </p:nvSpPr>
        <p:spPr>
          <a:xfrm>
            <a:off x="5432697" y="1597011"/>
            <a:ext cx="331185" cy="26123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E6754A-4FCC-454B-8012-DBFA82B5F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5216" y="2318601"/>
            <a:ext cx="292633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9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2057399"/>
            <a:ext cx="12192000" cy="2633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pt-BR" sz="2800" b="1" dirty="0">
                <a:solidFill>
                  <a:prstClr val="black"/>
                </a:solidFill>
                <a:latin typeface="Calibri"/>
              </a:rPr>
              <a:t>3º Passo</a:t>
            </a:r>
          </a:p>
          <a:p>
            <a:pPr algn="just"/>
            <a:endParaRPr lang="pt-BR" sz="2800" dirty="0" smtClean="0">
              <a:solidFill>
                <a:prstClr val="black"/>
              </a:solidFill>
              <a:latin typeface="Calibri"/>
            </a:endParaRPr>
          </a:p>
          <a:p>
            <a:pPr algn="just"/>
            <a:endParaRPr lang="pt-BR" sz="2800" dirty="0">
              <a:solidFill>
                <a:prstClr val="black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prstClr val="black"/>
                </a:solidFill>
                <a:latin typeface="Calibri"/>
              </a:rPr>
              <a:t>Se a sinalização estiver de acordo com a necessidade do local, buscar colaboradores para execução do trabalho de educação</a:t>
            </a:r>
          </a:p>
          <a:p>
            <a:pPr algn="just">
              <a:spcBef>
                <a:spcPct val="20000"/>
              </a:spcBef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340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9600" y="166964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1490545"/>
            <a:ext cx="6498447" cy="4983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pt-BR" sz="2400" b="1" dirty="0">
                <a:solidFill>
                  <a:prstClr val="black"/>
                </a:solidFill>
                <a:latin typeface="Calibri"/>
              </a:rPr>
              <a:t>4º Passo</a:t>
            </a:r>
          </a:p>
          <a:p>
            <a:pPr algn="just"/>
            <a:endParaRPr lang="pt-BR" sz="2400" dirty="0">
              <a:solidFill>
                <a:prstClr val="black"/>
              </a:solidFill>
              <a:latin typeface="Calibri"/>
            </a:endParaRPr>
          </a:p>
          <a:p>
            <a:pPr algn="just"/>
            <a:r>
              <a:rPr lang="pt-BR" sz="2400" dirty="0">
                <a:solidFill>
                  <a:prstClr val="black"/>
                </a:solidFill>
                <a:latin typeface="Calibri"/>
              </a:rPr>
              <a:t>Treinamento para os colaboradores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  <a:latin typeface="Calibri"/>
              </a:rPr>
              <a:t>Bandeira: usada na orientação de travessia, provendo maior segurança aos pedestres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  <a:latin typeface="Calibri"/>
              </a:rPr>
              <a:t>Canalização: sinalização removível para organizar e direcionar o embarque e desembarque mais seguro</a:t>
            </a:r>
          </a:p>
          <a:p>
            <a:pPr algn="just"/>
            <a:r>
              <a:rPr lang="pt-BR" sz="2400" dirty="0">
                <a:solidFill>
                  <a:prstClr val="black"/>
                </a:solidFill>
                <a:latin typeface="Calibri"/>
              </a:rPr>
              <a:t>Material fornecido pela CET-DED: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  <a:latin typeface="Calibri"/>
              </a:rPr>
              <a:t>Colete, de uso obrigatório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prstClr val="black"/>
                </a:solidFill>
                <a:latin typeface="Calibri"/>
              </a:rPr>
              <a:t>Bandeira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741289-9907-4A4F-9799-9CF90DC5DE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BDB7B7"/>
              </a:clrFrom>
              <a:clrTo>
                <a:srgbClr val="BDB7B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04" y="4324403"/>
            <a:ext cx="3155510" cy="23666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8F20F09-0C0C-4BA0-A6E3-A310EB1C7A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459" y="1490545"/>
            <a:ext cx="3527397" cy="26455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470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2044360"/>
            <a:ext cx="626345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2800" b="1" dirty="0"/>
              <a:t>5º Passo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endParaRPr lang="pt-BR" sz="2800" dirty="0"/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/>
              <a:t>Elaborar Croqui e escrever uma carta à comunidade envolvida no Projeto, com as características do local, orientando sobre as novas medidas educativas e sinalização existente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endParaRPr lang="pt-BR" sz="28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13" y="4180919"/>
            <a:ext cx="4223133" cy="238940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172000" y="5220000"/>
            <a:ext cx="1135826" cy="9939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9" y="1417637"/>
            <a:ext cx="3750365" cy="245165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6520069" y="3578087"/>
            <a:ext cx="3750365" cy="291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38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1600202"/>
            <a:ext cx="12192000" cy="2746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spcBef>
                <a:spcPct val="20000"/>
              </a:spcBef>
              <a:buFont typeface="Arial" panose="020B0604020202020204" pitchFamily="34" charset="0"/>
            </a:pPr>
            <a:r>
              <a:rPr lang="pt-BR" sz="2800" b="1" dirty="0"/>
              <a:t>6º Passo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</a:pPr>
            <a:endParaRPr lang="pt-BR" sz="2800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sz="2800" dirty="0" smtClean="0"/>
              <a:t>Acompanhar </a:t>
            </a:r>
            <a:r>
              <a:rPr lang="pt-BR" sz="2800" dirty="0"/>
              <a:t>com o departamento de fiscalização da CET a implantação do Projeto, orientando a comunidade e auxiliando os colaboradores na execução do mesmo.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0482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9BB5B9A-5E94-4074-A624-30C0E7883B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5" t="11057" r="5217" b="12865"/>
          <a:stretch/>
        </p:blipFill>
        <p:spPr>
          <a:xfrm>
            <a:off x="178389" y="151682"/>
            <a:ext cx="5581375" cy="45259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Imagem 4" descr="Pessoas andando na rua&#10;&#10;Descrição gerada automaticamente">
            <a:extLst>
              <a:ext uri="{FF2B5EF4-FFF2-40B4-BE49-F238E27FC236}">
                <a16:creationId xmlns:a16="http://schemas.microsoft.com/office/drawing/2014/main" id="{C5F93470-8558-448A-BB6A-24A33BACF4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8" r="3" b="3"/>
          <a:stretch/>
        </p:blipFill>
        <p:spPr>
          <a:xfrm>
            <a:off x="6130825" y="1927474"/>
            <a:ext cx="5581375" cy="45259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7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94D3BAA-D108-48CC-9213-2AA074BA75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8" r="18671"/>
          <a:stretch/>
        </p:blipFill>
        <p:spPr>
          <a:xfrm>
            <a:off x="466579" y="217944"/>
            <a:ext cx="5418507" cy="47118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5DC9DF1-274B-449D-A90F-05BA9FA5B5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7"/>
          <a:stretch/>
        </p:blipFill>
        <p:spPr>
          <a:xfrm>
            <a:off x="5885086" y="1874466"/>
            <a:ext cx="5619912" cy="46123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7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53979" y="69173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Passo a Passo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2380163"/>
            <a:ext cx="12192000" cy="2897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pt-BR" sz="2800" b="1" dirty="0">
                <a:solidFill>
                  <a:prstClr val="black"/>
                </a:solidFill>
                <a:latin typeface="Calibri"/>
              </a:rPr>
              <a:t>7º Passo</a:t>
            </a:r>
          </a:p>
          <a:p>
            <a:pPr algn="just"/>
            <a:endParaRPr lang="pt-BR" sz="2800" dirty="0">
              <a:solidFill>
                <a:prstClr val="black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prstClr val="black"/>
                </a:solidFill>
                <a:latin typeface="Calibri"/>
              </a:rPr>
              <a:t>Realizar vistorias esporádicas para fiscalizar e orientar os colaboradores e observar se as orientações transmitidas no treinamento estão sendo executadas.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prstClr val="black"/>
                </a:solidFill>
                <a:latin typeface="Calibri"/>
              </a:rPr>
              <a:t>Se necessário oferecer curso de reciclagem e troca de material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87076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88758" y="804028"/>
            <a:ext cx="119032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pt-BR" sz="5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Operação Escola e Travessia de Escolares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0" y="2332037"/>
            <a:ext cx="12192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spcBef>
                <a:spcPct val="20000"/>
              </a:spcBef>
              <a:buFont typeface="Arial" panose="020B0604020202020204" pitchFamily="34" charset="0"/>
            </a:pPr>
            <a:r>
              <a:rPr lang="pt-BR" sz="3200" dirty="0"/>
              <a:t>O processo educativo do cidadão para a mobilidade tem início na infância e se estende por toda a vida. </a:t>
            </a:r>
          </a:p>
          <a:p>
            <a:pPr algn="just">
              <a:spcBef>
                <a:spcPct val="20000"/>
              </a:spcBef>
              <a:buFont typeface="Arial" panose="020B0604020202020204" pitchFamily="34" charset="0"/>
            </a:pPr>
            <a:r>
              <a:rPr lang="pt-BR" sz="3200" dirty="0"/>
              <a:t>Este projeto atinge grande parte da comunidade, que uma vez conscientizada, torna-se multiplicadora estimulando atitudes mais seguras e solidárias, que resultam em uma cidade mais humana com uma mobilidade segura, representada por pessoas voltadas à preservação da vida.</a:t>
            </a:r>
          </a:p>
        </p:txBody>
      </p:sp>
    </p:spTree>
    <p:extLst>
      <p:ext uri="{BB962C8B-B14F-4D97-AF65-F5344CB8AC3E}">
        <p14:creationId xmlns:p14="http://schemas.microsoft.com/office/powerpoint/2010/main" val="338019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186607" y="419099"/>
            <a:ext cx="10005391" cy="607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spcBef>
                <a:spcPct val="20000"/>
              </a:spcBef>
            </a:pPr>
            <a:r>
              <a:rPr lang="pt-BR" sz="12800" dirty="0"/>
              <a:t>Site CET:  </a:t>
            </a:r>
            <a:r>
              <a:rPr lang="pt-BR" sz="12800" dirty="0">
                <a:hlinkClick r:id="rId2"/>
              </a:rPr>
              <a:t>www.cetsp.com.br</a:t>
            </a:r>
            <a:endParaRPr lang="pt-BR" sz="12800" dirty="0"/>
          </a:p>
          <a:p>
            <a:pPr>
              <a:spcBef>
                <a:spcPct val="20000"/>
              </a:spcBef>
            </a:pPr>
            <a:r>
              <a:rPr lang="pt-BR" sz="12800" dirty="0"/>
              <a:t>Departamento de Atendimento ao Munícipe </a:t>
            </a:r>
            <a:endParaRPr lang="pt-BR" sz="12800" dirty="0" smtClean="0"/>
          </a:p>
          <a:p>
            <a:pPr>
              <a:spcBef>
                <a:spcPct val="20000"/>
              </a:spcBef>
            </a:pPr>
            <a:endParaRPr lang="pt-BR" sz="12800" dirty="0"/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12800" dirty="0"/>
              <a:t>E-mail: </a:t>
            </a:r>
            <a:r>
              <a:rPr lang="pt-BR" sz="12800" dirty="0">
                <a:hlinkClick r:id="rId3"/>
              </a:rPr>
              <a:t>dam@cetsp.com.br</a:t>
            </a:r>
            <a:endParaRPr lang="pt-BR" sz="12800" dirty="0"/>
          </a:p>
          <a:p>
            <a:pPr>
              <a:spcBef>
                <a:spcPct val="20000"/>
              </a:spcBef>
            </a:pPr>
            <a:r>
              <a:rPr lang="pt-BR" sz="12800" dirty="0"/>
              <a:t>Telefone da Prefeitura: </a:t>
            </a:r>
            <a:r>
              <a:rPr lang="pt-BR" sz="12800" dirty="0" smtClean="0"/>
              <a:t>156</a:t>
            </a:r>
          </a:p>
          <a:p>
            <a:pPr>
              <a:spcBef>
                <a:spcPct val="20000"/>
              </a:spcBef>
            </a:pPr>
            <a:endParaRPr lang="pt-BR" sz="12800" dirty="0"/>
          </a:p>
          <a:p>
            <a:pPr>
              <a:spcBef>
                <a:spcPct val="20000"/>
              </a:spcBef>
            </a:pPr>
            <a:r>
              <a:rPr lang="pt-BR" sz="12800" dirty="0"/>
              <a:t>Contato DED: Andrea, Cassia e Sônia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12800" dirty="0" err="1"/>
              <a:t>Tel</a:t>
            </a:r>
            <a:r>
              <a:rPr lang="pt-BR" sz="12800" dirty="0"/>
              <a:t>: </a:t>
            </a:r>
            <a:r>
              <a:rPr lang="pt-BR" sz="12800" dirty="0" smtClean="0"/>
              <a:t>3871-8674/8643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endParaRPr lang="pt-BR" sz="12800" dirty="0"/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12800" dirty="0" smtClean="0"/>
              <a:t>e-mail:	</a:t>
            </a:r>
            <a:r>
              <a:rPr lang="pt-BR" sz="12800" dirty="0" smtClean="0">
                <a:hlinkClick r:id="rId4"/>
              </a:rPr>
              <a:t>soniar@cetsp.com.br</a:t>
            </a:r>
            <a:endParaRPr lang="pt-BR" sz="12800" dirty="0" smtClean="0"/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12800" dirty="0" smtClean="0"/>
              <a:t>		</a:t>
            </a:r>
            <a:r>
              <a:rPr lang="pt-BR" sz="12800" dirty="0" smtClean="0">
                <a:hlinkClick r:id="rId5"/>
              </a:rPr>
              <a:t>cassia@cetsp.com.br</a:t>
            </a:r>
            <a:endParaRPr lang="pt-BR" sz="12800" dirty="0" smtClean="0"/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r>
              <a:rPr lang="pt-BR" sz="12800" dirty="0"/>
              <a:t>	</a:t>
            </a:r>
            <a:r>
              <a:rPr lang="pt-BR" sz="12800" dirty="0" smtClean="0"/>
              <a:t>	</a:t>
            </a:r>
            <a:r>
              <a:rPr lang="pt-BR" sz="12800" dirty="0" smtClean="0">
                <a:hlinkClick r:id="rId6"/>
              </a:rPr>
              <a:t>andreab@cetsp.com.br</a:t>
            </a:r>
            <a:endParaRPr lang="pt-BR" sz="12800" dirty="0" smtClean="0"/>
          </a:p>
          <a:p>
            <a:pPr>
              <a:spcBef>
                <a:spcPct val="20000"/>
              </a:spcBef>
              <a:buFont typeface="Arial" panose="020B0604020202020204" pitchFamily="34" charset="0"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6351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785</Words>
  <Application>Microsoft Office PowerPoint</Application>
  <PresentationFormat>Widescreen</PresentationFormat>
  <Paragraphs>134</Paragraphs>
  <Slides>25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DejaVu Sans</vt:lpstr>
      <vt:lpstr>Tema do Office</vt:lpstr>
      <vt:lpstr>1_Tema do Office</vt:lpstr>
      <vt:lpstr>           Educação como fator de redução de Acidentes no Trânsito:  Ênfase em pedestres, motociclistas e ciclistas   </vt:lpstr>
      <vt:lpstr>Quantas mortes são aceitáveis no trânsito?</vt:lpstr>
      <vt:lpstr>Visão Zero</vt:lpstr>
      <vt:lpstr>Sistemas seguros</vt:lpstr>
      <vt:lpstr>Plano de Segurança Viária do município de São Paulo</vt:lpstr>
      <vt:lpstr>Sistemas seguros</vt:lpstr>
      <vt:lpstr>Educação como fator de redução de acidentes</vt:lpstr>
      <vt:lpstr>PROGRAMA DE TREINAMENTO  - UniCET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Treinamento de sensibilização e informação para CONSEGs   2021</dc:title>
  <dc:creator>ARLETE CIPOLINI</dc:creator>
  <cp:lastModifiedBy>JOSEFINA GIACOMINI KIEFER</cp:lastModifiedBy>
  <cp:revision>25</cp:revision>
  <cp:lastPrinted>2021-09-15T19:34:14Z</cp:lastPrinted>
  <dcterms:created xsi:type="dcterms:W3CDTF">2021-09-09T10:25:53Z</dcterms:created>
  <dcterms:modified xsi:type="dcterms:W3CDTF">2021-09-15T19:34:16Z</dcterms:modified>
</cp:coreProperties>
</file>